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7"/>
  </p:notesMasterIdLst>
  <p:handoutMasterIdLst>
    <p:handoutMasterId r:id="rId8"/>
  </p:handoutMasterIdLst>
  <p:sldIdLst>
    <p:sldId id="267" r:id="rId2"/>
    <p:sldId id="307" r:id="rId3"/>
    <p:sldId id="308" r:id="rId4"/>
    <p:sldId id="310" r:id="rId5"/>
    <p:sldId id="268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320B88-1F8A-7DA8-FAAA-BEEC0FD09399}" name="Utente guest" initials="Ug" userId="S::urn:spo:anon#befcd6012e40fcfb3fb5bce206e2deba9c68bccd86a6e7aba0f8f3b0f0189cf6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1224"/>
    <a:srgbClr val="861424"/>
    <a:srgbClr val="327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0BA7C-E8CE-8445-B49C-7EDFB8D85C42}" v="2" dt="2022-10-02T11:57:22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529"/>
  </p:normalViewPr>
  <p:slideViewPr>
    <p:cSldViewPr snapToGrid="0">
      <p:cViewPr varScale="1">
        <p:scale>
          <a:sx n="107" d="100"/>
          <a:sy n="107" d="100"/>
        </p:scale>
        <p:origin x="960" y="176"/>
      </p:cViewPr>
      <p:guideLst/>
    </p:cSldViewPr>
  </p:slideViewPr>
  <p:outlineViewPr>
    <p:cViewPr>
      <p:scale>
        <a:sx n="33" d="100"/>
        <a:sy n="33" d="100"/>
      </p:scale>
      <p:origin x="0" y="-568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4B471C7-4AFF-AF49-1C07-EB23F79DAB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05AFEB-98C5-AC47-D536-CACC7C7F84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73B2F-C77A-1B49-AC44-4D3867E8BBFB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99EB5F9-2C28-3314-C710-DF4D4E4783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00B1BF-8787-DD62-4642-66ED65DA7F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FD0AA-D5DD-1645-9543-A41209DDE4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63755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48172-BDAE-BE4B-86EA-1A20D70BB7A7}" type="datetimeFigureOut">
              <a:rPr lang="it-IT" smtClean="0"/>
              <a:t>08/02/23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B930E-2954-6145-B92B-4EE73C0E2F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49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7ED58B6-8374-4B4B-B590-936FE104E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2436273" y="-2804395"/>
            <a:ext cx="6185313" cy="68972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7569560-2652-2D42-B3CE-51F5ADBC8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8323167" y="2712485"/>
            <a:ext cx="6185313" cy="689729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5E032C-5703-094F-8CBE-1F887D564E7D}"/>
              </a:ext>
            </a:extLst>
          </p:cNvPr>
          <p:cNvSpPr/>
          <p:nvPr userDrawn="1"/>
        </p:nvSpPr>
        <p:spPr>
          <a:xfrm>
            <a:off x="4188995" y="5410808"/>
            <a:ext cx="3814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err="1">
                <a:solidFill>
                  <a:srgbClr val="32708F"/>
                </a:solidFill>
                <a:latin typeface="Josefin Sans" pitchFamily="2" charset="77"/>
              </a:rPr>
              <a:t>www.climateintelligence.eu</a:t>
            </a:r>
            <a:endParaRPr lang="it-IT">
              <a:solidFill>
                <a:srgbClr val="32708F"/>
              </a:solidFill>
              <a:latin typeface="Josefin Sans" pitchFamily="2" charset="7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E852FDE-A6D3-1E41-A20B-7D8240D979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8995" y="1151514"/>
            <a:ext cx="3833169" cy="315734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2BB0648-FCBD-A24B-8784-E73E2244AE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01143" y="5994934"/>
            <a:ext cx="762403" cy="5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7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55E2CE0-7234-FF42-A8D5-218CD98D9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16019" b="321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4C14E2B-FA9B-6144-A631-B47AF2C39D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19B7F8F-71C0-C541-BA82-9131D1502B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11979" y="751355"/>
            <a:ext cx="4585156" cy="1293917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21CFFA-8345-2844-8B90-AE381E3A6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3597" y="4582337"/>
            <a:ext cx="5384800" cy="355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baseline="0">
                <a:solidFill>
                  <a:schemeClr val="bg1"/>
                </a:solidFill>
                <a:latin typeface="Josefin Sans" pitchFamily="2" charset="77"/>
              </a:defRPr>
            </a:lvl1pPr>
          </a:lstStyle>
          <a:p>
            <a:r>
              <a:rPr lang="it-IT"/>
              <a:t>Meeting </a:t>
            </a:r>
            <a:r>
              <a:rPr lang="it-IT" err="1"/>
              <a:t>details</a:t>
            </a:r>
            <a:endParaRPr lang="it-IT"/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2CAC9F72-0FA7-E045-B96E-F0932A49C2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03597" y="5492547"/>
            <a:ext cx="5384800" cy="2986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err="1"/>
              <a:t>Presenter</a:t>
            </a:r>
            <a:endParaRPr lang="it-IT"/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659515CB-DD0F-4847-99CA-98F3A56A97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3597" y="5896898"/>
            <a:ext cx="5384800" cy="2986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email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B8CA645-6965-3445-8E76-C66A2D8204D9}"/>
              </a:ext>
            </a:extLst>
          </p:cNvPr>
          <p:cNvSpPr/>
          <p:nvPr userDrawn="1"/>
        </p:nvSpPr>
        <p:spPr>
          <a:xfrm>
            <a:off x="4188992" y="2128330"/>
            <a:ext cx="3814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err="1">
                <a:solidFill>
                  <a:schemeClr val="bg1"/>
                </a:solidFill>
                <a:latin typeface="Josefin Sans" pitchFamily="2" charset="77"/>
              </a:rPr>
              <a:t>www.climateintelligence.eu</a:t>
            </a:r>
            <a:endParaRPr lang="it-IT">
              <a:solidFill>
                <a:schemeClr val="bg1"/>
              </a:solidFill>
              <a:latin typeface="Josefin Sans" pitchFamily="2" charset="77"/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8A7248E6-5521-0246-BC4F-D0428D286C48}"/>
              </a:ext>
            </a:extLst>
          </p:cNvPr>
          <p:cNvGrpSpPr/>
          <p:nvPr userDrawn="1"/>
        </p:nvGrpSpPr>
        <p:grpSpPr>
          <a:xfrm>
            <a:off x="3771416" y="2760206"/>
            <a:ext cx="4649161" cy="646331"/>
            <a:chOff x="3962824" y="3293301"/>
            <a:chExt cx="4649161" cy="646331"/>
          </a:xfrm>
        </p:grpSpPr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F330086C-7D6B-F248-A1DA-0CA899ED5470}"/>
                </a:ext>
              </a:extLst>
            </p:cNvPr>
            <p:cNvSpPr txBox="1"/>
            <p:nvPr userDrawn="1"/>
          </p:nvSpPr>
          <p:spPr>
            <a:xfrm>
              <a:off x="4979616" y="3293301"/>
              <a:ext cx="3632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1200" err="1">
                  <a:solidFill>
                    <a:schemeClr val="bg1"/>
                  </a:solidFill>
                </a:rPr>
                <a:t>This</a:t>
              </a:r>
              <a:r>
                <a:rPr lang="it-IT" sz="1200">
                  <a:solidFill>
                    <a:schemeClr val="bg1"/>
                  </a:solidFill>
                </a:rPr>
                <a:t> </a:t>
              </a:r>
              <a:r>
                <a:rPr lang="it-IT" sz="1200" err="1">
                  <a:solidFill>
                    <a:schemeClr val="bg1"/>
                  </a:solidFill>
                </a:rPr>
                <a:t>project</a:t>
              </a:r>
              <a:r>
                <a:rPr lang="it-IT" sz="1200">
                  <a:solidFill>
                    <a:schemeClr val="bg1"/>
                  </a:solidFill>
                </a:rPr>
                <a:t> </a:t>
              </a:r>
              <a:r>
                <a:rPr lang="it-IT" sz="1200" err="1">
                  <a:solidFill>
                    <a:schemeClr val="bg1"/>
                  </a:solidFill>
                </a:rPr>
                <a:t>is</a:t>
              </a:r>
              <a:r>
                <a:rPr lang="it-IT" sz="1200">
                  <a:solidFill>
                    <a:schemeClr val="bg1"/>
                  </a:solidFill>
                </a:rPr>
                <a:t> part of the EU H2020 </a:t>
              </a:r>
              <a:r>
                <a:rPr lang="it-IT" sz="1200" err="1">
                  <a:solidFill>
                    <a:schemeClr val="bg1"/>
                  </a:solidFill>
                </a:rPr>
                <a:t>Programme</a:t>
              </a:r>
              <a:r>
                <a:rPr lang="it-IT" sz="1200">
                  <a:solidFill>
                    <a:schemeClr val="bg1"/>
                  </a:solidFill>
                </a:rPr>
                <a:t> </a:t>
              </a:r>
              <a:r>
                <a:rPr lang="it-IT" sz="1200" err="1">
                  <a:solidFill>
                    <a:schemeClr val="bg1"/>
                  </a:solidFill>
                </a:rPr>
                <a:t>supported</a:t>
              </a:r>
              <a:r>
                <a:rPr lang="it-IT" sz="1200">
                  <a:solidFill>
                    <a:schemeClr val="bg1"/>
                  </a:solidFill>
                </a:rPr>
                <a:t> by the </a:t>
              </a:r>
              <a:r>
                <a:rPr lang="it-IT" sz="1200" err="1">
                  <a:solidFill>
                    <a:schemeClr val="bg1"/>
                  </a:solidFill>
                </a:rPr>
                <a:t>European</a:t>
              </a:r>
              <a:r>
                <a:rPr lang="it-IT" sz="1200">
                  <a:solidFill>
                    <a:schemeClr val="bg1"/>
                  </a:solidFill>
                </a:rPr>
                <a:t> Union, </a:t>
              </a:r>
              <a:r>
                <a:rPr lang="it-IT" sz="1200" err="1">
                  <a:solidFill>
                    <a:schemeClr val="bg1"/>
                  </a:solidFill>
                </a:rPr>
                <a:t>having</a:t>
              </a:r>
              <a:r>
                <a:rPr lang="it-IT" sz="1200">
                  <a:solidFill>
                    <a:schemeClr val="bg1"/>
                  </a:solidFill>
                </a:rPr>
                <a:t> </a:t>
              </a:r>
              <a:r>
                <a:rPr lang="it-IT" sz="1200" err="1">
                  <a:solidFill>
                    <a:schemeClr val="bg1"/>
                  </a:solidFill>
                </a:rPr>
                <a:t>received</a:t>
              </a:r>
              <a:r>
                <a:rPr lang="it-IT" sz="1200">
                  <a:solidFill>
                    <a:schemeClr val="bg1"/>
                  </a:solidFill>
                </a:rPr>
                <a:t> </a:t>
              </a:r>
              <a:r>
                <a:rPr lang="it-IT" sz="1200" err="1">
                  <a:solidFill>
                    <a:schemeClr val="bg1"/>
                  </a:solidFill>
                </a:rPr>
                <a:t>funding</a:t>
              </a:r>
              <a:r>
                <a:rPr lang="it-IT" sz="1200">
                  <a:solidFill>
                    <a:schemeClr val="bg1"/>
                  </a:solidFill>
                </a:rPr>
                <a:t> from </a:t>
              </a:r>
              <a:r>
                <a:rPr lang="it-IT" sz="1200" err="1">
                  <a:solidFill>
                    <a:schemeClr val="bg1"/>
                  </a:solidFill>
                </a:rPr>
                <a:t>it</a:t>
              </a:r>
              <a:r>
                <a:rPr lang="it-IT" sz="1200">
                  <a:solidFill>
                    <a:schemeClr val="bg1"/>
                  </a:solidFill>
                </a:rPr>
                <a:t> under </a:t>
              </a:r>
              <a:r>
                <a:rPr lang="it-IT" sz="1200" err="1">
                  <a:solidFill>
                    <a:schemeClr val="bg1"/>
                  </a:solidFill>
                </a:rPr>
                <a:t>grant</a:t>
              </a:r>
              <a:r>
                <a:rPr lang="it-IT" sz="1200">
                  <a:solidFill>
                    <a:schemeClr val="bg1"/>
                  </a:solidFill>
                </a:rPr>
                <a:t> </a:t>
              </a:r>
              <a:r>
                <a:rPr lang="it-IT" sz="1200" err="1">
                  <a:solidFill>
                    <a:schemeClr val="bg1"/>
                  </a:solidFill>
                </a:rPr>
                <a:t>agreement</a:t>
              </a:r>
              <a:r>
                <a:rPr lang="it-IT" sz="1200">
                  <a:solidFill>
                    <a:schemeClr val="bg1"/>
                  </a:solidFill>
                </a:rPr>
                <a:t> No 101003876</a:t>
              </a:r>
            </a:p>
          </p:txBody>
        </p:sp>
        <p:pic>
          <p:nvPicPr>
            <p:cNvPr id="20" name="Shape 4">
              <a:extLst>
                <a:ext uri="{FF2B5EF4-FFF2-40B4-BE49-F238E27FC236}">
                  <a16:creationId xmlns:a16="http://schemas.microsoft.com/office/drawing/2014/main" id="{06DC448E-9609-744A-AF70-8FAE73B61E8F}"/>
                </a:ext>
              </a:extLst>
            </p:cNvPr>
            <p:cNvPicPr/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824" y="3343236"/>
              <a:ext cx="871220" cy="5810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3813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F7C0A2-8EA1-E84F-B8A7-FE4927BFA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74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20C7E74-C066-2643-88D3-75092B2DD79E}"/>
              </a:ext>
            </a:extLst>
          </p:cNvPr>
          <p:cNvSpPr/>
          <p:nvPr userDrawn="1"/>
        </p:nvSpPr>
        <p:spPr>
          <a:xfrm>
            <a:off x="2508473" y="6197765"/>
            <a:ext cx="3814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err="1">
                <a:solidFill>
                  <a:srgbClr val="32708F"/>
                </a:solidFill>
                <a:latin typeface="Josefin Sans" pitchFamily="2" charset="77"/>
              </a:rPr>
              <a:t>www.climateintelligence.eu</a:t>
            </a:r>
            <a:endParaRPr lang="it-IT" sz="1400">
              <a:solidFill>
                <a:srgbClr val="98C03F"/>
              </a:solidFill>
              <a:latin typeface="Josefin Sans" pitchFamily="2" charset="77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19BE6A-9244-504B-AA1F-6FB3713FF8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6720" y="6117360"/>
            <a:ext cx="1673616" cy="4722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B9A5C51-648A-8B4F-A0B3-DB741A9679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86347" y="6080784"/>
            <a:ext cx="762403" cy="5080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1F3134-94EB-4945-BA7F-D7739948B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/>
          </a:blip>
          <a:srcRect t="16019" b="39614"/>
          <a:stretch/>
        </p:blipFill>
        <p:spPr>
          <a:xfrm>
            <a:off x="1" y="0"/>
            <a:ext cx="12192000" cy="58674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AE40D65-6FBD-F844-94FB-9FFD411A1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" y="0"/>
            <a:ext cx="12192000" cy="58674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B1494F3-F2AF-6448-B67D-847EEBC8B9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966" y="756745"/>
            <a:ext cx="10880833" cy="549541"/>
          </a:xfrm>
          <a:prstGeom prst="rect">
            <a:avLst/>
          </a:prstGeo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  <a:latin typeface="Josefin Sans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EAB1BAC-EFE1-CD4A-84DF-E94111B31C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2966" y="2869324"/>
            <a:ext cx="5849517" cy="4333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Josefin Sans" pitchFamily="2" charset="77"/>
              </a:defRPr>
            </a:lvl1pPr>
          </a:lstStyle>
          <a:p>
            <a:r>
              <a:rPr lang="it-IT" err="1"/>
              <a:t>Presenter</a:t>
            </a:r>
            <a:endParaRPr lang="it-IT"/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E65D7386-8D1D-1846-A466-618332D9C5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2965" y="3339563"/>
            <a:ext cx="5849517" cy="387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Josefin Sans" pitchFamily="2" charset="77"/>
              </a:defRPr>
            </a:lvl1pPr>
          </a:lstStyle>
          <a:p>
            <a:r>
              <a:rPr lang="it-IT" err="1"/>
              <a:t>Institution</a:t>
            </a:r>
            <a:endParaRPr lang="it-IT"/>
          </a:p>
        </p:txBody>
      </p:sp>
      <p:sp>
        <p:nvSpPr>
          <p:cNvPr id="15" name="Segnaposto testo 12">
            <a:extLst>
              <a:ext uri="{FF2B5EF4-FFF2-40B4-BE49-F238E27FC236}">
                <a16:creationId xmlns:a16="http://schemas.microsoft.com/office/drawing/2014/main" id="{C6B1DDCB-1A5D-8446-83E0-2C3E55ECE4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965" y="3763672"/>
            <a:ext cx="5849517" cy="3303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Josefin Sans" pitchFamily="2" charset="77"/>
              </a:defRPr>
            </a:lvl1pPr>
          </a:lstStyle>
          <a:p>
            <a:r>
              <a:rPr lang="it-IT"/>
              <a:t>Date and Location</a:t>
            </a:r>
          </a:p>
        </p:txBody>
      </p:sp>
    </p:spTree>
    <p:extLst>
      <p:ext uri="{BB962C8B-B14F-4D97-AF65-F5344CB8AC3E}">
        <p14:creationId xmlns:p14="http://schemas.microsoft.com/office/powerpoint/2010/main" val="345274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FD97091-F8CE-844E-BFEA-D2FB848C3D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1354" y="1512276"/>
            <a:ext cx="11072445" cy="19325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</a:defRPr>
            </a:lvl1pPr>
          </a:lstStyle>
          <a:p>
            <a:r>
              <a:rPr lang="it-IT"/>
              <a:t>text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7773FC-29E0-C84A-86BB-2C1B1F52D5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1354" y="337618"/>
            <a:ext cx="11072446" cy="400110"/>
          </a:xfrm>
          <a:prstGeom prst="rect">
            <a:avLst/>
          </a:prstGeom>
        </p:spPr>
        <p:txBody>
          <a:bodyPr/>
          <a:lstStyle>
            <a:lvl1pPr>
              <a:defRPr sz="2400" cap="all" baseline="0">
                <a:latin typeface="Josefin Sans" pitchFamily="2" charset="77"/>
              </a:defRPr>
            </a:lvl1pPr>
          </a:lstStyle>
          <a:p>
            <a:r>
              <a:rPr lang="it-IT"/>
              <a:t>TITLE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9789FAE-C820-1542-B713-0C5F911D9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27" y="6284237"/>
            <a:ext cx="1673616" cy="4722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93C3E6-4BEF-3F4E-81A9-8980F2F4CB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1897" y="5562962"/>
            <a:ext cx="762403" cy="5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1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87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9B1515A-B588-89F1-1C52-07211D334EFB}"/>
              </a:ext>
            </a:extLst>
          </p:cNvPr>
          <p:cNvSpPr txBox="1"/>
          <p:nvPr/>
        </p:nvSpPr>
        <p:spPr>
          <a:xfrm>
            <a:off x="6436426" y="28619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3A50EC-3BED-DB07-2B51-F293A99A02B8}"/>
              </a:ext>
            </a:extLst>
          </p:cNvPr>
          <p:cNvSpPr txBox="1"/>
          <p:nvPr/>
        </p:nvSpPr>
        <p:spPr>
          <a:xfrm>
            <a:off x="5866410" y="2220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098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F5C13DA-6669-4D48-A9C3-66A004FB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Setting and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1B2CF1F-1211-A246-A705-3A809A66F092}"/>
              </a:ext>
            </a:extLst>
          </p:cNvPr>
          <p:cNvSpPr/>
          <p:nvPr/>
        </p:nvSpPr>
        <p:spPr>
          <a:xfrm>
            <a:off x="5722462" y="935870"/>
            <a:ext cx="1812149" cy="910682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ea typeface="+mn-lt"/>
                <a:cs typeface="+mn-lt"/>
              </a:rPr>
              <a:t>Feature </a:t>
            </a:r>
            <a:endParaRPr lang="it-IT" dirty="0"/>
          </a:p>
          <a:p>
            <a:pPr algn="ctr"/>
            <a:r>
              <a:rPr lang="it-IT" dirty="0" err="1">
                <a:ea typeface="+mn-lt"/>
                <a:cs typeface="+mn-lt"/>
              </a:rPr>
              <a:t>Selection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D15DA7E-881C-DC45-AC6F-B0A6411D0678}"/>
              </a:ext>
            </a:extLst>
          </p:cNvPr>
          <p:cNvSpPr/>
          <p:nvPr/>
        </p:nvSpPr>
        <p:spPr>
          <a:xfrm>
            <a:off x="8822469" y="930007"/>
            <a:ext cx="1810837" cy="910682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ea typeface="+mn-lt"/>
                <a:cs typeface="+mn-lt"/>
              </a:rPr>
              <a:t>Supervised</a:t>
            </a:r>
          </a:p>
          <a:p>
            <a:pPr algn="ctr"/>
            <a:r>
              <a:rPr lang="it-IT">
                <a:cs typeface="Calibri"/>
              </a:rPr>
              <a:t>Learning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0986806-BA97-CC48-9BE7-9E4B64B93B42}"/>
              </a:ext>
            </a:extLst>
          </p:cNvPr>
          <p:cNvSpPr/>
          <p:nvPr/>
        </p:nvSpPr>
        <p:spPr>
          <a:xfrm>
            <a:off x="2506005" y="931575"/>
            <a:ext cx="1990037" cy="9069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>
                <a:ea typeface="+mn-lt"/>
                <a:cs typeface="+mn-lt"/>
              </a:rPr>
              <a:t>Dimensionality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Reduction</a:t>
            </a:r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D7A7F42-5411-B746-BE31-31F4698E8E1F}"/>
              </a:ext>
            </a:extLst>
          </p:cNvPr>
          <p:cNvCxnSpPr>
            <a:cxnSpLocks/>
          </p:cNvCxnSpPr>
          <p:nvPr/>
        </p:nvCxnSpPr>
        <p:spPr>
          <a:xfrm>
            <a:off x="556601" y="1421873"/>
            <a:ext cx="19525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C96110E-76A9-4740-B300-E4C50D7DD19E}"/>
              </a:ext>
            </a:extLst>
          </p:cNvPr>
          <p:cNvSpPr txBox="1"/>
          <p:nvPr/>
        </p:nvSpPr>
        <p:spPr>
          <a:xfrm>
            <a:off x="1270824" y="1006374"/>
            <a:ext cx="1222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variables</a:t>
            </a:r>
            <a:endParaRPr lang="it-IT" sz="1400" dirty="0">
              <a:cs typeface="Calibri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F9468D8-4549-804F-97A9-706DA7E67F38}"/>
              </a:ext>
            </a:extLst>
          </p:cNvPr>
          <p:cNvCxnSpPr>
            <a:cxnSpLocks/>
          </p:cNvCxnSpPr>
          <p:nvPr/>
        </p:nvCxnSpPr>
        <p:spPr>
          <a:xfrm>
            <a:off x="4500836" y="1456385"/>
            <a:ext cx="1222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E0232FB-3860-7849-A92B-B10D7F1EEF85}"/>
              </a:ext>
            </a:extLst>
          </p:cNvPr>
          <p:cNvSpPr txBox="1"/>
          <p:nvPr/>
        </p:nvSpPr>
        <p:spPr>
          <a:xfrm>
            <a:off x="4500836" y="898653"/>
            <a:ext cx="12229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err="1"/>
              <a:t>Reduced</a:t>
            </a:r>
            <a:r>
              <a:rPr lang="it-IT" sz="1400"/>
              <a:t> </a:t>
            </a:r>
            <a:r>
              <a:rPr lang="it-IT" sz="1400" err="1"/>
              <a:t>variables</a:t>
            </a:r>
            <a:endParaRPr lang="it-IT" sz="1400">
              <a:cs typeface="Calibri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DA691D70-CD53-7448-AA0B-3B283DD8A072}"/>
              </a:ext>
            </a:extLst>
          </p:cNvPr>
          <p:cNvCxnSpPr>
            <a:cxnSpLocks/>
          </p:cNvCxnSpPr>
          <p:nvPr/>
        </p:nvCxnSpPr>
        <p:spPr>
          <a:xfrm>
            <a:off x="7567071" y="1489307"/>
            <a:ext cx="1222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F94F07-E268-804A-ABAD-DA2F28CEE7EE}"/>
              </a:ext>
            </a:extLst>
          </p:cNvPr>
          <p:cNvSpPr txBox="1"/>
          <p:nvPr/>
        </p:nvSpPr>
        <p:spPr>
          <a:xfrm>
            <a:off x="7567071" y="931575"/>
            <a:ext cx="12229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err="1"/>
              <a:t>Relevant</a:t>
            </a:r>
            <a:r>
              <a:rPr lang="it-IT" sz="1400"/>
              <a:t> </a:t>
            </a:r>
            <a:r>
              <a:rPr lang="it-IT" sz="1400" err="1"/>
              <a:t>variables</a:t>
            </a:r>
            <a:endParaRPr lang="it-IT" sz="1400">
              <a:cs typeface="Calibri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434AF63-340A-984D-B940-1C9C8B9349D6}"/>
              </a:ext>
            </a:extLst>
          </p:cNvPr>
          <p:cNvCxnSpPr>
            <a:cxnSpLocks/>
          </p:cNvCxnSpPr>
          <p:nvPr/>
        </p:nvCxnSpPr>
        <p:spPr>
          <a:xfrm>
            <a:off x="10633306" y="1489307"/>
            <a:ext cx="1222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4312C18-C612-2C4D-86C5-235DD0B77FD5}"/>
              </a:ext>
            </a:extLst>
          </p:cNvPr>
          <p:cNvSpPr txBox="1"/>
          <p:nvPr/>
        </p:nvSpPr>
        <p:spPr>
          <a:xfrm>
            <a:off x="10633306" y="931575"/>
            <a:ext cx="12229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/>
              <a:t>Data-</a:t>
            </a:r>
            <a:r>
              <a:rPr lang="it-IT" sz="1400" err="1"/>
              <a:t>driven</a:t>
            </a:r>
            <a:endParaRPr lang="it-IT" sz="1400"/>
          </a:p>
          <a:p>
            <a:pPr algn="ctr"/>
            <a:r>
              <a:rPr lang="it-IT" sz="1400">
                <a:cs typeface="Calibri"/>
              </a:rPr>
              <a:t>EE </a:t>
            </a:r>
            <a:r>
              <a:rPr lang="it-IT" sz="1400" err="1">
                <a:cs typeface="Calibri"/>
              </a:rPr>
              <a:t>detection</a:t>
            </a:r>
            <a:endParaRPr lang="it-IT" sz="1400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9C7B038-5851-CAA3-9CB1-BBC1FE67F0E9}"/>
              </a:ext>
            </a:extLst>
          </p:cNvPr>
          <p:cNvSpPr txBox="1"/>
          <p:nvPr/>
        </p:nvSpPr>
        <p:spPr>
          <a:xfrm>
            <a:off x="438877" y="2032386"/>
            <a:ext cx="4134256" cy="294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Samples: 411 </a:t>
            </a:r>
            <a:r>
              <a:rPr lang="it-IT" dirty="0" err="1"/>
              <a:t>train</a:t>
            </a:r>
            <a:r>
              <a:rPr lang="it-IT" dirty="0"/>
              <a:t>, 228 val, 228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Features: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991 pixels of temperature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991 pixels of </a:t>
            </a:r>
            <a:r>
              <a:rPr lang="it-IT" dirty="0" err="1"/>
              <a:t>precipitation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7 </a:t>
            </a:r>
            <a:r>
              <a:rPr lang="it-IT" dirty="0" err="1"/>
              <a:t>aggregations</a:t>
            </a:r>
            <a:r>
              <a:rPr lang="it-IT" dirty="0"/>
              <a:t>: </a:t>
            </a:r>
            <a:br>
              <a:rPr lang="it-IT" dirty="0"/>
            </a:br>
            <a:r>
              <a:rPr lang="it-IT" dirty="0"/>
              <a:t>8days, 1-4-8-12-16-24 weeks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Target: </a:t>
            </a:r>
            <a:r>
              <a:rPr lang="it-IT" dirty="0" err="1"/>
              <a:t>average</a:t>
            </a:r>
            <a:r>
              <a:rPr lang="it-IT" dirty="0"/>
              <a:t> VHI of </a:t>
            </a:r>
            <a:r>
              <a:rPr lang="it-IT" dirty="0" err="1"/>
              <a:t>cultivable</a:t>
            </a:r>
            <a:r>
              <a:rPr lang="it-IT" dirty="0"/>
              <a:t>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770723-E68A-68E2-1A5C-DA6694CE1551}"/>
              </a:ext>
            </a:extLst>
          </p:cNvPr>
          <p:cNvSpPr txBox="1"/>
          <p:nvPr/>
        </p:nvSpPr>
        <p:spPr>
          <a:xfrm>
            <a:off x="5115746" y="2032386"/>
            <a:ext cx="32095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Dimensionality</a:t>
            </a:r>
            <a:r>
              <a:rPr lang="it-IT" dirty="0"/>
              <a:t> </a:t>
            </a:r>
            <a:r>
              <a:rPr lang="it-IT" dirty="0" err="1"/>
              <a:t>reduction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NonLinCFA</a:t>
            </a:r>
            <a:r>
              <a:rPr lang="it-IT" dirty="0"/>
              <a:t> (</a:t>
            </a:r>
            <a:r>
              <a:rPr lang="it-IT" dirty="0" err="1"/>
              <a:t>mean</a:t>
            </a:r>
            <a:r>
              <a:rPr lang="it-IT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neighbours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basin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Only</a:t>
            </a:r>
            <a:r>
              <a:rPr lang="it-IT" dirty="0"/>
              <a:t> on </a:t>
            </a:r>
            <a:r>
              <a:rPr lang="it-IT" dirty="0" err="1"/>
              <a:t>same</a:t>
            </a:r>
            <a:r>
              <a:rPr lang="it-IT" dirty="0"/>
              <a:t> feature</a:t>
            </a:r>
          </a:p>
          <a:p>
            <a:pPr lvl="1"/>
            <a:r>
              <a:rPr lang="it-IT" dirty="0"/>
              <a:t>     (and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aggregation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From 991*14 to 549 features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E2FE53-5DE1-2210-77DD-B2BB7C69766F}"/>
              </a:ext>
            </a:extLst>
          </p:cNvPr>
          <p:cNvSpPr txBox="1"/>
          <p:nvPr/>
        </p:nvSpPr>
        <p:spPr>
          <a:xfrm>
            <a:off x="8626544" y="2036126"/>
            <a:ext cx="2481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Feature </a:t>
            </a:r>
            <a:r>
              <a:rPr lang="it-IT" dirty="0" err="1"/>
              <a:t>selection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CMI (filter, </a:t>
            </a:r>
            <a:r>
              <a:rPr lang="it-IT" dirty="0" err="1"/>
              <a:t>nonlinear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04BA2F99-F3F8-0A09-2277-28584B20FB16}"/>
              </a:ext>
            </a:extLst>
          </p:cNvPr>
          <p:cNvSpPr/>
          <p:nvPr/>
        </p:nvSpPr>
        <p:spPr>
          <a:xfrm>
            <a:off x="1350335" y="898653"/>
            <a:ext cx="1041991" cy="48640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36DFAE2-7B32-B8C9-B9B7-BB396389D697}"/>
              </a:ext>
            </a:extLst>
          </p:cNvPr>
          <p:cNvSpPr/>
          <p:nvPr/>
        </p:nvSpPr>
        <p:spPr>
          <a:xfrm>
            <a:off x="438877" y="2032386"/>
            <a:ext cx="4134256" cy="27203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 descr="Immagine che contiene testo, giocattolo, grafica vettoriale&#10;&#10;Descrizione generata automaticamente">
            <a:extLst>
              <a:ext uri="{FF2B5EF4-FFF2-40B4-BE49-F238E27FC236}">
                <a16:creationId xmlns:a16="http://schemas.microsoft.com/office/drawing/2014/main" id="{CA1273B8-CA59-861B-BC30-CF1E5911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1" y="4900887"/>
            <a:ext cx="2648659" cy="118714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6E8569D5-8719-F088-84DE-0A221192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30" y="4865395"/>
            <a:ext cx="2167333" cy="1654987"/>
          </a:xfrm>
          <a:prstGeom prst="rect">
            <a:avLst/>
          </a:prstGeom>
        </p:spPr>
      </p:pic>
      <p:sp>
        <p:nvSpPr>
          <p:cNvPr id="31" name="Ovale 30">
            <a:extLst>
              <a:ext uri="{FF2B5EF4-FFF2-40B4-BE49-F238E27FC236}">
                <a16:creationId xmlns:a16="http://schemas.microsoft.com/office/drawing/2014/main" id="{68C90C11-919A-39D2-005B-78E0438DD8C1}"/>
              </a:ext>
            </a:extLst>
          </p:cNvPr>
          <p:cNvSpPr/>
          <p:nvPr/>
        </p:nvSpPr>
        <p:spPr>
          <a:xfrm>
            <a:off x="4586515" y="935469"/>
            <a:ext cx="1041991" cy="48640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977C2DBC-BB33-D8A9-CA49-5C51D34225A3}"/>
              </a:ext>
            </a:extLst>
          </p:cNvPr>
          <p:cNvSpPr/>
          <p:nvPr/>
        </p:nvSpPr>
        <p:spPr>
          <a:xfrm>
            <a:off x="5107510" y="2032386"/>
            <a:ext cx="3217783" cy="272036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0E1B9A3-6CAF-7763-87C7-30731C9713BB}"/>
              </a:ext>
            </a:extLst>
          </p:cNvPr>
          <p:cNvSpPr txBox="1"/>
          <p:nvPr/>
        </p:nvSpPr>
        <p:spPr>
          <a:xfrm>
            <a:off x="8655860" y="4907028"/>
            <a:ext cx="2760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Regression</a:t>
            </a:r>
            <a:r>
              <a:rPr lang="it-IT" dirty="0"/>
              <a:t> on 8days VHI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Bivariate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endParaRPr lang="it-IT" dirty="0"/>
          </a:p>
          <a:p>
            <a:endParaRPr lang="it-IT" dirty="0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14B5861A-ECA7-9877-A7EE-9A7635D78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227" y="3129219"/>
            <a:ext cx="1560257" cy="1554787"/>
          </a:xfrm>
          <a:prstGeom prst="rect">
            <a:avLst/>
          </a:prstGeom>
        </p:spPr>
      </p:pic>
      <p:sp>
        <p:nvSpPr>
          <p:cNvPr id="38" name="Ovale 37">
            <a:extLst>
              <a:ext uri="{FF2B5EF4-FFF2-40B4-BE49-F238E27FC236}">
                <a16:creationId xmlns:a16="http://schemas.microsoft.com/office/drawing/2014/main" id="{2494A786-24A2-ED88-DCC9-088DFEEB91C7}"/>
              </a:ext>
            </a:extLst>
          </p:cNvPr>
          <p:cNvSpPr/>
          <p:nvPr/>
        </p:nvSpPr>
        <p:spPr>
          <a:xfrm>
            <a:off x="7687340" y="930007"/>
            <a:ext cx="939204" cy="52478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7D2D8EC9-7755-5583-528B-0964E666C8D0}"/>
              </a:ext>
            </a:extLst>
          </p:cNvPr>
          <p:cNvSpPr/>
          <p:nvPr/>
        </p:nvSpPr>
        <p:spPr>
          <a:xfrm>
            <a:off x="8626544" y="2032387"/>
            <a:ext cx="2622703" cy="9106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BEE774C0-9E43-A95E-6AB4-1F53B7014909}"/>
              </a:ext>
            </a:extLst>
          </p:cNvPr>
          <p:cNvSpPr/>
          <p:nvPr/>
        </p:nvSpPr>
        <p:spPr>
          <a:xfrm>
            <a:off x="10706484" y="930007"/>
            <a:ext cx="1063758" cy="5593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C0736C2F-65AB-5480-7FF2-8F011EA824C2}"/>
              </a:ext>
            </a:extLst>
          </p:cNvPr>
          <p:cNvSpPr/>
          <p:nvPr/>
        </p:nvSpPr>
        <p:spPr>
          <a:xfrm>
            <a:off x="8655860" y="4865395"/>
            <a:ext cx="2848568" cy="8274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73D51419-9C5D-A638-F7B2-539658932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076" y="4938580"/>
            <a:ext cx="3340772" cy="13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6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>
            <a:extLst>
              <a:ext uri="{FF2B5EF4-FFF2-40B4-BE49-F238E27FC236}">
                <a16:creationId xmlns:a16="http://schemas.microsoft.com/office/drawing/2014/main" id="{6E8569D5-8719-F088-84DE-0A221192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94" y="4992940"/>
            <a:ext cx="2167333" cy="1654987"/>
          </a:xfrm>
          <a:prstGeom prst="rect">
            <a:avLst/>
          </a:prstGeom>
        </p:spPr>
      </p:pic>
      <p:pic>
        <p:nvPicPr>
          <p:cNvPr id="28" name="Immagine 27" descr="Immagine che contiene testo, giocattolo, grafica vettoriale&#10;&#10;Descrizione generata automaticamente">
            <a:extLst>
              <a:ext uri="{FF2B5EF4-FFF2-40B4-BE49-F238E27FC236}">
                <a16:creationId xmlns:a16="http://schemas.microsoft.com/office/drawing/2014/main" id="{CA1273B8-CA59-861B-BC30-CF1E5911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70" y="4146736"/>
            <a:ext cx="2648659" cy="1187148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4F5C13DA-6669-4D48-A9C3-66A004FB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Setting and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1B2CF1F-1211-A246-A705-3A809A66F092}"/>
              </a:ext>
            </a:extLst>
          </p:cNvPr>
          <p:cNvSpPr/>
          <p:nvPr/>
        </p:nvSpPr>
        <p:spPr>
          <a:xfrm>
            <a:off x="5722462" y="935870"/>
            <a:ext cx="1812149" cy="910682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ea typeface="+mn-lt"/>
                <a:cs typeface="+mn-lt"/>
              </a:rPr>
              <a:t>Feature </a:t>
            </a:r>
            <a:endParaRPr lang="it-IT" dirty="0"/>
          </a:p>
          <a:p>
            <a:pPr algn="ctr"/>
            <a:r>
              <a:rPr lang="it-IT" dirty="0" err="1">
                <a:ea typeface="+mn-lt"/>
                <a:cs typeface="+mn-lt"/>
              </a:rPr>
              <a:t>Selection</a:t>
            </a:r>
            <a:endParaRPr lang="it-IT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D15DA7E-881C-DC45-AC6F-B0A6411D0678}"/>
              </a:ext>
            </a:extLst>
          </p:cNvPr>
          <p:cNvSpPr/>
          <p:nvPr/>
        </p:nvSpPr>
        <p:spPr>
          <a:xfrm>
            <a:off x="8822469" y="930007"/>
            <a:ext cx="1810837" cy="910682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ea typeface="+mn-lt"/>
                <a:cs typeface="+mn-lt"/>
              </a:rPr>
              <a:t>Supervised</a:t>
            </a:r>
          </a:p>
          <a:p>
            <a:pPr algn="ctr"/>
            <a:r>
              <a:rPr lang="it-IT">
                <a:cs typeface="Calibri"/>
              </a:rPr>
              <a:t>Learning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50986806-BA97-CC48-9BE7-9E4B64B93B42}"/>
              </a:ext>
            </a:extLst>
          </p:cNvPr>
          <p:cNvSpPr/>
          <p:nvPr/>
        </p:nvSpPr>
        <p:spPr>
          <a:xfrm>
            <a:off x="2506005" y="931575"/>
            <a:ext cx="1990037" cy="9069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err="1">
                <a:ea typeface="+mn-lt"/>
                <a:cs typeface="+mn-lt"/>
              </a:rPr>
              <a:t>Dimensionality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Reduction</a:t>
            </a:r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D7A7F42-5411-B746-BE31-31F4698E8E1F}"/>
              </a:ext>
            </a:extLst>
          </p:cNvPr>
          <p:cNvCxnSpPr>
            <a:cxnSpLocks/>
          </p:cNvCxnSpPr>
          <p:nvPr/>
        </p:nvCxnSpPr>
        <p:spPr>
          <a:xfrm>
            <a:off x="556601" y="1421873"/>
            <a:ext cx="19525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C96110E-76A9-4740-B300-E4C50D7DD19E}"/>
              </a:ext>
            </a:extLst>
          </p:cNvPr>
          <p:cNvSpPr txBox="1"/>
          <p:nvPr/>
        </p:nvSpPr>
        <p:spPr>
          <a:xfrm>
            <a:off x="489186" y="1006764"/>
            <a:ext cx="1222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>
                <a:solidFill>
                  <a:schemeClr val="accent2"/>
                </a:solidFill>
              </a:rPr>
              <a:t>All</a:t>
            </a:r>
            <a:r>
              <a:rPr lang="it-IT" sz="1400" dirty="0">
                <a:solidFill>
                  <a:schemeClr val="accent2"/>
                </a:solidFill>
              </a:rPr>
              <a:t> </a:t>
            </a:r>
            <a:r>
              <a:rPr lang="it-IT" sz="1400" dirty="0" err="1">
                <a:solidFill>
                  <a:schemeClr val="accent2"/>
                </a:solidFill>
              </a:rPr>
              <a:t>variables</a:t>
            </a:r>
            <a:endParaRPr lang="it-IT" sz="1400" dirty="0">
              <a:solidFill>
                <a:schemeClr val="accent2"/>
              </a:solidFill>
              <a:cs typeface="Calibri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F9468D8-4549-804F-97A9-706DA7E67F38}"/>
              </a:ext>
            </a:extLst>
          </p:cNvPr>
          <p:cNvCxnSpPr>
            <a:cxnSpLocks/>
          </p:cNvCxnSpPr>
          <p:nvPr/>
        </p:nvCxnSpPr>
        <p:spPr>
          <a:xfrm>
            <a:off x="4500836" y="1456385"/>
            <a:ext cx="1222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E0232FB-3860-7849-A92B-B10D7F1EEF85}"/>
              </a:ext>
            </a:extLst>
          </p:cNvPr>
          <p:cNvSpPr txBox="1"/>
          <p:nvPr/>
        </p:nvSpPr>
        <p:spPr>
          <a:xfrm>
            <a:off x="4429427" y="892785"/>
            <a:ext cx="12229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>
                <a:solidFill>
                  <a:schemeClr val="accent6"/>
                </a:solidFill>
              </a:rPr>
              <a:t>Reduced</a:t>
            </a:r>
            <a:r>
              <a:rPr lang="it-IT" sz="1400" dirty="0">
                <a:solidFill>
                  <a:schemeClr val="accent6"/>
                </a:solidFill>
              </a:rPr>
              <a:t> </a:t>
            </a:r>
            <a:r>
              <a:rPr lang="it-IT" sz="1400" dirty="0" err="1">
                <a:solidFill>
                  <a:schemeClr val="accent6"/>
                </a:solidFill>
              </a:rPr>
              <a:t>variables</a:t>
            </a:r>
            <a:endParaRPr lang="it-IT" sz="1400" dirty="0">
              <a:solidFill>
                <a:schemeClr val="accent6"/>
              </a:solidFill>
              <a:cs typeface="Calibri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DA691D70-CD53-7448-AA0B-3B283DD8A072}"/>
              </a:ext>
            </a:extLst>
          </p:cNvPr>
          <p:cNvCxnSpPr>
            <a:cxnSpLocks/>
          </p:cNvCxnSpPr>
          <p:nvPr/>
        </p:nvCxnSpPr>
        <p:spPr>
          <a:xfrm>
            <a:off x="7567071" y="1489307"/>
            <a:ext cx="1222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7F94F07-E268-804A-ABAD-DA2F28CEE7EE}"/>
              </a:ext>
            </a:extLst>
          </p:cNvPr>
          <p:cNvSpPr txBox="1"/>
          <p:nvPr/>
        </p:nvSpPr>
        <p:spPr>
          <a:xfrm>
            <a:off x="7567071" y="931575"/>
            <a:ext cx="12229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>
                <a:solidFill>
                  <a:schemeClr val="accent5"/>
                </a:solidFill>
              </a:rPr>
              <a:t>Relevant</a:t>
            </a:r>
            <a:r>
              <a:rPr lang="it-IT" sz="1400" dirty="0">
                <a:solidFill>
                  <a:schemeClr val="accent5"/>
                </a:solidFill>
              </a:rPr>
              <a:t> </a:t>
            </a:r>
            <a:r>
              <a:rPr lang="it-IT" sz="1400" dirty="0" err="1">
                <a:solidFill>
                  <a:schemeClr val="accent5"/>
                </a:solidFill>
              </a:rPr>
              <a:t>variables</a:t>
            </a:r>
            <a:endParaRPr lang="it-IT" sz="1400" dirty="0">
              <a:solidFill>
                <a:schemeClr val="accent5"/>
              </a:solidFill>
              <a:cs typeface="Calibri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0434AF63-340A-984D-B940-1C9C8B9349D6}"/>
              </a:ext>
            </a:extLst>
          </p:cNvPr>
          <p:cNvCxnSpPr>
            <a:cxnSpLocks/>
          </p:cNvCxnSpPr>
          <p:nvPr/>
        </p:nvCxnSpPr>
        <p:spPr>
          <a:xfrm>
            <a:off x="10633306" y="1489307"/>
            <a:ext cx="12229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4312C18-C612-2C4D-86C5-235DD0B77FD5}"/>
              </a:ext>
            </a:extLst>
          </p:cNvPr>
          <p:cNvSpPr txBox="1"/>
          <p:nvPr/>
        </p:nvSpPr>
        <p:spPr>
          <a:xfrm>
            <a:off x="10633306" y="931575"/>
            <a:ext cx="12229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>
                <a:solidFill>
                  <a:schemeClr val="accent4"/>
                </a:solidFill>
              </a:rPr>
              <a:t>Data-</a:t>
            </a:r>
            <a:r>
              <a:rPr lang="it-IT" sz="1400" dirty="0" err="1">
                <a:solidFill>
                  <a:schemeClr val="accent4"/>
                </a:solidFill>
              </a:rPr>
              <a:t>driven</a:t>
            </a:r>
            <a:endParaRPr lang="it-IT" sz="1400" dirty="0">
              <a:solidFill>
                <a:schemeClr val="accent4"/>
              </a:solidFill>
            </a:endParaRPr>
          </a:p>
          <a:p>
            <a:pPr algn="ctr"/>
            <a:r>
              <a:rPr lang="it-IT" sz="1400" dirty="0">
                <a:solidFill>
                  <a:schemeClr val="accent4"/>
                </a:solidFill>
                <a:cs typeface="Calibri"/>
              </a:rPr>
              <a:t>EE </a:t>
            </a:r>
            <a:r>
              <a:rPr lang="it-IT" sz="1400" dirty="0" err="1">
                <a:solidFill>
                  <a:schemeClr val="accent4"/>
                </a:solidFill>
                <a:cs typeface="Calibri"/>
              </a:rPr>
              <a:t>detection</a:t>
            </a:r>
            <a:endParaRPr lang="it-IT" sz="1400" dirty="0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9C7B038-5851-CAA3-9CB1-BBC1FE67F0E9}"/>
              </a:ext>
            </a:extLst>
          </p:cNvPr>
          <p:cNvSpPr txBox="1"/>
          <p:nvPr/>
        </p:nvSpPr>
        <p:spPr>
          <a:xfrm>
            <a:off x="471337" y="1838541"/>
            <a:ext cx="3963253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Samples: 411 </a:t>
            </a:r>
            <a:r>
              <a:rPr lang="it-IT" sz="1600" dirty="0" err="1"/>
              <a:t>train</a:t>
            </a:r>
            <a:r>
              <a:rPr lang="it-IT" sz="1600" dirty="0"/>
              <a:t>, 228 val, 228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Features: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991 pixels of temperature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991 pixels of </a:t>
            </a:r>
            <a:r>
              <a:rPr lang="it-IT" sz="1600" dirty="0" err="1"/>
              <a:t>precipitation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7 </a:t>
            </a:r>
            <a:r>
              <a:rPr lang="it-IT" sz="1600" dirty="0" err="1"/>
              <a:t>aggregations</a:t>
            </a:r>
            <a:r>
              <a:rPr lang="it-IT" sz="1600" dirty="0"/>
              <a:t>: </a:t>
            </a:r>
            <a:br>
              <a:rPr lang="it-IT" sz="1600" dirty="0"/>
            </a:br>
            <a:r>
              <a:rPr lang="it-IT" sz="1600" dirty="0"/>
              <a:t>8days, 1-4-8-12-16-24 weeks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r>
              <a:rPr lang="it-IT" sz="1600" dirty="0"/>
              <a:t>Target: </a:t>
            </a:r>
            <a:r>
              <a:rPr lang="it-IT" sz="1600" dirty="0" err="1"/>
              <a:t>average</a:t>
            </a:r>
            <a:r>
              <a:rPr lang="it-IT" sz="1600" dirty="0"/>
              <a:t> VHI of </a:t>
            </a:r>
            <a:r>
              <a:rPr lang="it-IT" sz="1600" dirty="0" err="1"/>
              <a:t>cultivable</a:t>
            </a:r>
            <a:r>
              <a:rPr lang="it-IT" sz="1600" dirty="0"/>
              <a:t>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770723-E68A-68E2-1A5C-DA6694CE1551}"/>
              </a:ext>
            </a:extLst>
          </p:cNvPr>
          <p:cNvSpPr txBox="1"/>
          <p:nvPr/>
        </p:nvSpPr>
        <p:spPr>
          <a:xfrm>
            <a:off x="4955066" y="1838539"/>
            <a:ext cx="2894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Dimensionality</a:t>
            </a:r>
            <a:r>
              <a:rPr lang="it-IT" sz="1600" dirty="0"/>
              <a:t> </a:t>
            </a:r>
            <a:r>
              <a:rPr lang="it-IT" sz="1600" dirty="0" err="1"/>
              <a:t>reduction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NonLinCFA</a:t>
            </a:r>
            <a:r>
              <a:rPr lang="it-IT" sz="1600" dirty="0"/>
              <a:t> (</a:t>
            </a:r>
            <a:r>
              <a:rPr lang="it-IT" sz="1600" dirty="0" err="1"/>
              <a:t>mean</a:t>
            </a:r>
            <a:r>
              <a:rPr lang="it-IT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neighbours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within</a:t>
            </a:r>
            <a:r>
              <a:rPr lang="it-IT" sz="1600" dirty="0"/>
              <a:t> </a:t>
            </a:r>
            <a:r>
              <a:rPr lang="it-IT" sz="1600" dirty="0" err="1"/>
              <a:t>basin</a:t>
            </a:r>
            <a:endParaRPr lang="it-IT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/>
              <a:t>Only</a:t>
            </a:r>
            <a:r>
              <a:rPr lang="it-IT" sz="1600" dirty="0"/>
              <a:t> on </a:t>
            </a:r>
            <a:r>
              <a:rPr lang="it-IT" sz="1600" dirty="0" err="1"/>
              <a:t>same</a:t>
            </a:r>
            <a:r>
              <a:rPr lang="it-IT" sz="1600" dirty="0"/>
              <a:t> feature</a:t>
            </a:r>
          </a:p>
          <a:p>
            <a:pPr lvl="1"/>
            <a:r>
              <a:rPr lang="it-IT" sz="1600" dirty="0"/>
              <a:t>     (and </a:t>
            </a:r>
            <a:r>
              <a:rPr lang="it-IT" sz="1600" dirty="0" err="1"/>
              <a:t>same</a:t>
            </a:r>
            <a:r>
              <a:rPr lang="it-IT" sz="1600" dirty="0"/>
              <a:t> </a:t>
            </a:r>
            <a:r>
              <a:rPr lang="it-IT" sz="1600" dirty="0" err="1"/>
              <a:t>aggregation</a:t>
            </a:r>
            <a:r>
              <a:rPr lang="it-IT" sz="1600" dirty="0"/>
              <a:t>)</a:t>
            </a:r>
          </a:p>
          <a:p>
            <a:pPr lvl="1"/>
            <a:endParaRPr lang="it-IT" sz="1600" dirty="0"/>
          </a:p>
          <a:p>
            <a:r>
              <a:rPr lang="it-IT" sz="1600" dirty="0"/>
              <a:t>From 991*14 to 549 features</a:t>
            </a:r>
          </a:p>
          <a:p>
            <a:endParaRPr lang="it-IT" sz="1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E2FE53-5DE1-2210-77DD-B2BB7C69766F}"/>
              </a:ext>
            </a:extLst>
          </p:cNvPr>
          <p:cNvSpPr txBox="1"/>
          <p:nvPr/>
        </p:nvSpPr>
        <p:spPr>
          <a:xfrm>
            <a:off x="8178540" y="1912328"/>
            <a:ext cx="1965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Feature </a:t>
            </a:r>
            <a:r>
              <a:rPr lang="it-IT" sz="1600" dirty="0" err="1"/>
              <a:t>selection</a:t>
            </a:r>
            <a:r>
              <a:rPr lang="it-IT" sz="1600" dirty="0"/>
              <a:t>:</a:t>
            </a:r>
            <a:br>
              <a:rPr lang="it-IT" sz="1600" dirty="0"/>
            </a:br>
            <a:r>
              <a:rPr lang="it-IT" sz="1600" dirty="0"/>
              <a:t>CMI (filter, </a:t>
            </a:r>
            <a:r>
              <a:rPr lang="it-IT" sz="1600" dirty="0" err="1"/>
              <a:t>nonlinear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0E1B9A3-6CAF-7763-87C7-30731C9713BB}"/>
              </a:ext>
            </a:extLst>
          </p:cNvPr>
          <p:cNvSpPr txBox="1"/>
          <p:nvPr/>
        </p:nvSpPr>
        <p:spPr>
          <a:xfrm>
            <a:off x="9327237" y="4624626"/>
            <a:ext cx="22165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dirty="0" err="1"/>
              <a:t>Regression</a:t>
            </a:r>
            <a:r>
              <a:rPr lang="it-IT" sz="1600" dirty="0"/>
              <a:t> on 8days VHI</a:t>
            </a:r>
          </a:p>
          <a:p>
            <a:pPr algn="r"/>
            <a:r>
              <a:rPr lang="it-IT" sz="1600" dirty="0" err="1"/>
              <a:t>Bivariate</a:t>
            </a:r>
            <a:r>
              <a:rPr lang="it-IT" sz="1600" dirty="0"/>
              <a:t> </a:t>
            </a:r>
            <a:r>
              <a:rPr lang="it-IT" sz="1600" dirty="0" err="1"/>
              <a:t>classification</a:t>
            </a:r>
            <a:endParaRPr lang="it-IT" sz="1600" dirty="0"/>
          </a:p>
          <a:p>
            <a:pPr algn="r"/>
            <a:endParaRPr lang="it-IT" dirty="0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14B5861A-ECA7-9877-A7EE-9A7635D78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857" y="2543926"/>
            <a:ext cx="1560257" cy="1554787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73D51419-9C5D-A638-F7B2-539658932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103" y="4098713"/>
            <a:ext cx="2961026" cy="1235171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DE45C39D-1E6A-325D-7845-EDE9430B3FF2}"/>
              </a:ext>
            </a:extLst>
          </p:cNvPr>
          <p:cNvCxnSpPr>
            <a:cxnSpLocks/>
          </p:cNvCxnSpPr>
          <p:nvPr/>
        </p:nvCxnSpPr>
        <p:spPr>
          <a:xfrm>
            <a:off x="471337" y="1849113"/>
            <a:ext cx="0" cy="222068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D5F734AE-7778-FD2A-5B85-65CB3DA1A427}"/>
              </a:ext>
            </a:extLst>
          </p:cNvPr>
          <p:cNvCxnSpPr>
            <a:cxnSpLocks/>
          </p:cNvCxnSpPr>
          <p:nvPr/>
        </p:nvCxnSpPr>
        <p:spPr>
          <a:xfrm>
            <a:off x="4922605" y="1849113"/>
            <a:ext cx="0" cy="222068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B01E4DFF-FAC1-A29F-0264-A1AF0470F04B}"/>
              </a:ext>
            </a:extLst>
          </p:cNvPr>
          <p:cNvCxnSpPr>
            <a:cxnSpLocks/>
          </p:cNvCxnSpPr>
          <p:nvPr/>
        </p:nvCxnSpPr>
        <p:spPr>
          <a:xfrm>
            <a:off x="8159031" y="1732353"/>
            <a:ext cx="0" cy="99897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>
            <a:extLst>
              <a:ext uri="{FF2B5EF4-FFF2-40B4-BE49-F238E27FC236}">
                <a16:creationId xmlns:a16="http://schemas.microsoft.com/office/drawing/2014/main" id="{C75CD054-4BBD-AAE3-D133-0DC27869B121}"/>
              </a:ext>
            </a:extLst>
          </p:cNvPr>
          <p:cNvCxnSpPr>
            <a:cxnSpLocks/>
          </p:cNvCxnSpPr>
          <p:nvPr/>
        </p:nvCxnSpPr>
        <p:spPr>
          <a:xfrm>
            <a:off x="11642060" y="1632982"/>
            <a:ext cx="0" cy="385341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04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2">
            <a:extLst>
              <a:ext uri="{FF2B5EF4-FFF2-40B4-BE49-F238E27FC236}">
                <a16:creationId xmlns:a16="http://schemas.microsoft.com/office/drawing/2014/main" id="{E5174977-D717-B644-75BA-8911CC23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337618"/>
            <a:ext cx="11072446" cy="400110"/>
          </a:xfrm>
        </p:spPr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8F199A40-FE52-3285-FED7-1F0BA3BD1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67256"/>
              </p:ext>
            </p:extLst>
          </p:nvPr>
        </p:nvGraphicFramePr>
        <p:xfrm>
          <a:off x="281354" y="1593596"/>
          <a:ext cx="11583813" cy="24787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59311">
                  <a:extLst>
                    <a:ext uri="{9D8B030D-6E8A-4147-A177-3AD203B41FA5}">
                      <a16:colId xmlns:a16="http://schemas.microsoft.com/office/drawing/2014/main" val="4091458618"/>
                    </a:ext>
                  </a:extLst>
                </a:gridCol>
                <a:gridCol w="815248">
                  <a:extLst>
                    <a:ext uri="{9D8B030D-6E8A-4147-A177-3AD203B41FA5}">
                      <a16:colId xmlns:a16="http://schemas.microsoft.com/office/drawing/2014/main" val="340220689"/>
                    </a:ext>
                  </a:extLst>
                </a:gridCol>
                <a:gridCol w="804232">
                  <a:extLst>
                    <a:ext uri="{9D8B030D-6E8A-4147-A177-3AD203B41FA5}">
                      <a16:colId xmlns:a16="http://schemas.microsoft.com/office/drawing/2014/main" val="2562697817"/>
                    </a:ext>
                  </a:extLst>
                </a:gridCol>
                <a:gridCol w="1133504">
                  <a:extLst>
                    <a:ext uri="{9D8B030D-6E8A-4147-A177-3AD203B41FA5}">
                      <a16:colId xmlns:a16="http://schemas.microsoft.com/office/drawing/2014/main" val="4194086832"/>
                    </a:ext>
                  </a:extLst>
                </a:gridCol>
                <a:gridCol w="1053074">
                  <a:extLst>
                    <a:ext uri="{9D8B030D-6E8A-4147-A177-3AD203B41FA5}">
                      <a16:colId xmlns:a16="http://schemas.microsoft.com/office/drawing/2014/main" val="3579976485"/>
                    </a:ext>
                  </a:extLst>
                </a:gridCol>
                <a:gridCol w="1053074">
                  <a:extLst>
                    <a:ext uri="{9D8B030D-6E8A-4147-A177-3AD203B41FA5}">
                      <a16:colId xmlns:a16="http://schemas.microsoft.com/office/drawing/2014/main" val="732648072"/>
                    </a:ext>
                  </a:extLst>
                </a:gridCol>
                <a:gridCol w="1053074">
                  <a:extLst>
                    <a:ext uri="{9D8B030D-6E8A-4147-A177-3AD203B41FA5}">
                      <a16:colId xmlns:a16="http://schemas.microsoft.com/office/drawing/2014/main" val="215266439"/>
                    </a:ext>
                  </a:extLst>
                </a:gridCol>
                <a:gridCol w="1053074">
                  <a:extLst>
                    <a:ext uri="{9D8B030D-6E8A-4147-A177-3AD203B41FA5}">
                      <a16:colId xmlns:a16="http://schemas.microsoft.com/office/drawing/2014/main" val="275091404"/>
                    </a:ext>
                  </a:extLst>
                </a:gridCol>
                <a:gridCol w="1132118">
                  <a:extLst>
                    <a:ext uri="{9D8B030D-6E8A-4147-A177-3AD203B41FA5}">
                      <a16:colId xmlns:a16="http://schemas.microsoft.com/office/drawing/2014/main" val="1207204203"/>
                    </a:ext>
                  </a:extLst>
                </a:gridCol>
                <a:gridCol w="1145754">
                  <a:extLst>
                    <a:ext uri="{9D8B030D-6E8A-4147-A177-3AD203B41FA5}">
                      <a16:colId xmlns:a16="http://schemas.microsoft.com/office/drawing/2014/main" val="3580265133"/>
                    </a:ext>
                  </a:extLst>
                </a:gridCol>
                <a:gridCol w="881350">
                  <a:extLst>
                    <a:ext uri="{9D8B030D-6E8A-4147-A177-3AD203B41FA5}">
                      <a16:colId xmlns:a16="http://schemas.microsoft.com/office/drawing/2014/main" val="855950600"/>
                    </a:ext>
                  </a:extLst>
                </a:gridCol>
              </a:tblGrid>
              <a:tr h="64999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Adda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Dora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Emiliani1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Emiliani2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Garda</a:t>
                      </a:r>
                    </a:p>
                    <a:p>
                      <a:pPr algn="ctr"/>
                      <a:r>
                        <a:rPr lang="it-IT" dirty="0"/>
                        <a:t>Mincio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Lambro</a:t>
                      </a:r>
                    </a:p>
                    <a:p>
                      <a:pPr algn="ctr"/>
                      <a:r>
                        <a:rPr lang="it-IT" dirty="0"/>
                        <a:t>Olona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Oglio</a:t>
                      </a:r>
                    </a:p>
                    <a:p>
                      <a:pPr algn="ctr"/>
                      <a:r>
                        <a:rPr lang="it-IT" dirty="0"/>
                        <a:t>Iseo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Piemonte Sud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Piemonte Nord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Ticino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468122"/>
                  </a:ext>
                </a:extLst>
              </a:tr>
              <a:tr h="907527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rgbClr val="C00000"/>
                          </a:solidFill>
                        </a:rPr>
                        <a:t>Linear</a:t>
                      </a:r>
                    </a:p>
                    <a:p>
                      <a:pPr algn="ctr"/>
                      <a:r>
                        <a:rPr lang="it-IT" dirty="0" err="1">
                          <a:solidFill>
                            <a:srgbClr val="C00000"/>
                          </a:solidFill>
                        </a:rPr>
                        <a:t>Regression</a:t>
                      </a:r>
                      <a:endParaRPr lang="it-IT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-0.47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75909"/>
                  </a:ext>
                </a:extLst>
              </a:tr>
              <a:tr h="907527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rgbClr val="C00000"/>
                          </a:solidFill>
                        </a:rPr>
                        <a:t>Logistic</a:t>
                      </a:r>
                      <a:endParaRPr lang="it-IT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it-IT" dirty="0" err="1">
                          <a:solidFill>
                            <a:srgbClr val="C00000"/>
                          </a:solidFill>
                        </a:rPr>
                        <a:t>Regression</a:t>
                      </a:r>
                      <a:endParaRPr lang="it-IT" dirty="0">
                        <a:solidFill>
                          <a:srgbClr val="C00000"/>
                        </a:solidFill>
                      </a:endParaRPr>
                    </a:p>
                    <a:p>
                      <a:pPr algn="ctr"/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0.689</a:t>
                      </a:r>
                    </a:p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0.746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0.724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0.654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0.658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  <a:p>
                      <a:pPr algn="ctr"/>
                      <a:r>
                        <a:rPr lang="it-IT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597375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EF47AFFF-F004-AA99-2BAA-4AC280CB17A8}"/>
              </a:ext>
            </a:extLst>
          </p:cNvPr>
          <p:cNvSpPr txBox="1"/>
          <p:nvPr/>
        </p:nvSpPr>
        <p:spPr>
          <a:xfrm>
            <a:off x="281354" y="4558927"/>
            <a:ext cx="910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 clear </a:t>
            </a:r>
            <a:r>
              <a:rPr lang="it-IT" dirty="0" err="1"/>
              <a:t>improvement</a:t>
            </a:r>
            <a:r>
              <a:rPr lang="it-IT" dirty="0"/>
              <a:t> with more </a:t>
            </a:r>
            <a:r>
              <a:rPr lang="it-IT" dirty="0" err="1"/>
              <a:t>complex</a:t>
            </a:r>
            <a:r>
              <a:rPr lang="it-IT" dirty="0"/>
              <a:t> models (random </a:t>
            </a:r>
            <a:r>
              <a:rPr lang="it-IT" dirty="0" err="1"/>
              <a:t>forest</a:t>
            </a:r>
            <a:r>
              <a:rPr lang="it-IT" dirty="0"/>
              <a:t>, </a:t>
            </a:r>
            <a:r>
              <a:rPr lang="it-IT" dirty="0" err="1"/>
              <a:t>feedforward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network)</a:t>
            </a:r>
          </a:p>
        </p:txBody>
      </p:sp>
    </p:spTree>
    <p:extLst>
      <p:ext uri="{BB962C8B-B14F-4D97-AF65-F5344CB8AC3E}">
        <p14:creationId xmlns:p14="http://schemas.microsoft.com/office/powerpoint/2010/main" val="328946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F450076-8426-B94C-85EC-BFA2DEF2B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87256" y="4312776"/>
            <a:ext cx="7017487" cy="653016"/>
          </a:xfrm>
        </p:spPr>
        <p:txBody>
          <a:bodyPr lIns="91440" tIns="45720" rIns="91440" bIns="45720" anchor="ctr"/>
          <a:lstStyle/>
          <a:p>
            <a:r>
              <a:rPr lang="it-IT" dirty="0">
                <a:latin typeface="Josefin Sans"/>
              </a:rPr>
              <a:t>T2.1, T2.2 progress meeting</a:t>
            </a:r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B7B89D73-8D8F-554B-B44F-739AADEB7B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it-IT">
                <a:cs typeface="Calibri"/>
              </a:rPr>
              <a:t>POLIMI</a:t>
            </a:r>
          </a:p>
        </p:txBody>
      </p:sp>
    </p:spTree>
    <p:extLst>
      <p:ext uri="{BB962C8B-B14F-4D97-AF65-F5344CB8AC3E}">
        <p14:creationId xmlns:p14="http://schemas.microsoft.com/office/powerpoint/2010/main" val="73373381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 2013-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5738</TotalTime>
  <Words>255</Words>
  <Application>Microsoft Macintosh PowerPoint</Application>
  <PresentationFormat>Widescreen</PresentationFormat>
  <Paragraphs>123</Paragraphs>
  <Slides>5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Josefin Sans</vt:lpstr>
      <vt:lpstr>Personalizza struttura</vt:lpstr>
      <vt:lpstr>Presentazione standard di PowerPoint</vt:lpstr>
      <vt:lpstr>Setting and approach</vt:lpstr>
      <vt:lpstr>Setting and approach</vt:lpstr>
      <vt:lpstr>results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 description-goal</dc:title>
  <dc:creator>Matteo Giuliani</dc:creator>
  <cp:lastModifiedBy>Paolo Bonetti</cp:lastModifiedBy>
  <cp:revision>215</cp:revision>
  <cp:lastPrinted>2020-05-21T16:50:08Z</cp:lastPrinted>
  <dcterms:created xsi:type="dcterms:W3CDTF">2020-05-15T14:25:15Z</dcterms:created>
  <dcterms:modified xsi:type="dcterms:W3CDTF">2023-02-08T12:09:36Z</dcterms:modified>
</cp:coreProperties>
</file>